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9" r:id="rId3"/>
    <p:sldId id="270" r:id="rId4"/>
    <p:sldId id="272" r:id="rId5"/>
    <p:sldId id="271" r:id="rId6"/>
    <p:sldId id="264" r:id="rId7"/>
    <p:sldId id="265" r:id="rId8"/>
    <p:sldId id="257" r:id="rId9"/>
    <p:sldId id="258" r:id="rId10"/>
    <p:sldId id="273" r:id="rId11"/>
    <p:sldId id="259" r:id="rId12"/>
    <p:sldId id="260" r:id="rId13"/>
    <p:sldId id="261" r:id="rId14"/>
    <p:sldId id="262" r:id="rId15"/>
    <p:sldId id="263" r:id="rId16"/>
    <p:sldId id="266" r:id="rId17"/>
    <p:sldId id="267" r:id="rId18"/>
    <p:sldId id="268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23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39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40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91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744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82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131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0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65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7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92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3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68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70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40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6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7D19E-9A75-48B5-8120-5C1DBE259866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F5B7646-AB1A-40CA-A982-E80A9CC447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17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Prise en charge pneumopathies communautaires aigues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7067" y="5231933"/>
            <a:ext cx="7766936" cy="1096899"/>
          </a:xfrm>
        </p:spPr>
        <p:txBody>
          <a:bodyPr/>
          <a:lstStyle/>
          <a:p>
            <a:r>
              <a:rPr lang="fr-FR" dirty="0" smtClean="0"/>
              <a:t>Dr BOURAS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534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292100"/>
            <a:ext cx="81534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07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PEC PAC non graves en hospitalisation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295061"/>
              </p:ext>
            </p:extLst>
          </p:nvPr>
        </p:nvGraphicFramePr>
        <p:xfrm>
          <a:off x="422718" y="1600201"/>
          <a:ext cx="9105900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5010">
                  <a:extLst>
                    <a:ext uri="{9D8B030D-6E8A-4147-A177-3AD203B41FA5}">
                      <a16:colId xmlns:a16="http://schemas.microsoft.com/office/drawing/2014/main" val="3788302847"/>
                    </a:ext>
                  </a:extLst>
                </a:gridCol>
                <a:gridCol w="3035010">
                  <a:extLst>
                    <a:ext uri="{9D8B030D-6E8A-4147-A177-3AD203B41FA5}">
                      <a16:colId xmlns:a16="http://schemas.microsoft.com/office/drawing/2014/main" val="3171588983"/>
                    </a:ext>
                  </a:extLst>
                </a:gridCol>
                <a:gridCol w="3035880">
                  <a:extLst>
                    <a:ext uri="{9D8B030D-6E8A-4147-A177-3AD203B41FA5}">
                      <a16:colId xmlns:a16="http://schemas.microsoft.com/office/drawing/2014/main" val="3223665217"/>
                    </a:ext>
                  </a:extLst>
                </a:gridCol>
              </a:tblGrid>
              <a:tr h="1821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1</a:t>
                      </a:r>
                      <a:r>
                        <a:rPr lang="fr-FR" sz="1400" baseline="30000">
                          <a:effectLst/>
                        </a:rPr>
                        <a:t>er</a:t>
                      </a:r>
                      <a:r>
                        <a:rPr lang="fr-FR" sz="1400">
                          <a:effectLst/>
                        </a:rPr>
                        <a:t> choix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Alternative 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0448229"/>
                  </a:ext>
                </a:extLst>
              </a:tr>
              <a:tr h="546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effectLst/>
                        </a:rPr>
                        <a:t>Sans comorbidité</a:t>
                      </a:r>
                      <a:endParaRPr lang="fr-FR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Amoxicilline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C3G parentérale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(ceftriaxone ou céfotaxime)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94693"/>
                  </a:ext>
                </a:extLst>
              </a:tr>
              <a:tr h="546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Avec comorbidité(s)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Amoxicilline-acide clavulanique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C3G parentérale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(ceftriaxone ou céfotaxime)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537417"/>
                  </a:ext>
                </a:extLst>
              </a:tr>
              <a:tr h="728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Suspicion de co/surinfection bactérienne d'une infection virale (grippe)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Amoxicilline-acide clavulanique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C3G parentérale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(ceftriaxone ou céfotaxime)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6182998"/>
                  </a:ext>
                </a:extLst>
              </a:tr>
              <a:tr h="546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Tableau évocateur d'infection à bactérie atypique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Macrolide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Lévofloxacine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4788141"/>
                  </a:ext>
                </a:extLst>
              </a:tr>
              <a:tr h="728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Si colonisation et/ou infection respiratoires récentes (&lt; 1 an) documentées à P. aeruginosa</a:t>
                      </a:r>
                      <a:endParaRPr lang="fr-FR" sz="16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Céfépime ou pipéracilline-tazobactam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5494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609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PEC PAC graves en hospitalisation</a:t>
            </a:r>
            <a:r>
              <a:rPr lang="fr-FR" dirty="0"/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/>
              <a:t>C3G parentérale (</a:t>
            </a:r>
            <a:r>
              <a:rPr lang="fr-FR" dirty="0" err="1"/>
              <a:t>ceftriaxone</a:t>
            </a:r>
            <a:r>
              <a:rPr lang="fr-FR" dirty="0"/>
              <a:t> ou </a:t>
            </a:r>
            <a:r>
              <a:rPr lang="fr-FR" dirty="0" err="1"/>
              <a:t>céfotaxime</a:t>
            </a:r>
            <a:r>
              <a:rPr lang="fr-FR" dirty="0"/>
              <a:t>) + Macrolide</a:t>
            </a:r>
          </a:p>
          <a:p>
            <a:pPr marL="0" indent="0">
              <a:buNone/>
            </a:pPr>
            <a:r>
              <a:rPr lang="fr-FR" dirty="0"/>
              <a:t>	Allergie ou alternative : LEVOFLOXACINE</a:t>
            </a:r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dirty="0"/>
              <a:t>Colonisation et/ou infection respiratoires récentes (&lt; 1 an) documentées à </a:t>
            </a:r>
            <a:r>
              <a:rPr lang="fr-FR" i="1" dirty="0"/>
              <a:t>P. </a:t>
            </a:r>
            <a:r>
              <a:rPr lang="fr-FR" i="1" dirty="0" err="1"/>
              <a:t>aeruginosa</a:t>
            </a:r>
            <a:r>
              <a:rPr lang="fr-FR" i="1" dirty="0"/>
              <a:t> </a:t>
            </a:r>
            <a:r>
              <a:rPr lang="fr-FR" dirty="0"/>
              <a:t>Ou Antibiothérapie parentérale récente (&lt; 3 mois) ou BPCO grave ou bronchectasies ou trachéotomie : </a:t>
            </a:r>
            <a:r>
              <a:rPr lang="fr-FR" dirty="0" err="1"/>
              <a:t>Céfépime</a:t>
            </a:r>
            <a:r>
              <a:rPr lang="fr-FR" dirty="0"/>
              <a:t> ou </a:t>
            </a:r>
            <a:r>
              <a:rPr lang="fr-FR" dirty="0" err="1"/>
              <a:t>pipéracilline-tazobactam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dirty="0"/>
              <a:t>Corticothérapie systémique en l’absence de pneumopathie d’inhalation ou de </a:t>
            </a:r>
            <a:r>
              <a:rPr lang="fr-FR" dirty="0" err="1"/>
              <a:t>myélosuppression</a:t>
            </a:r>
            <a:r>
              <a:rPr lang="fr-FR" dirty="0"/>
              <a:t> ou d’étiologie grippale : </a:t>
            </a:r>
            <a:r>
              <a:rPr lang="fr-FR" dirty="0" err="1"/>
              <a:t>Hémisuccinate</a:t>
            </a:r>
            <a:r>
              <a:rPr lang="fr-FR" dirty="0"/>
              <a:t> d'hydrocortisone dans les 24 heures suivant l'apparition des signes de gravité </a:t>
            </a:r>
            <a:endParaRPr lang="fr-FR" dirty="0" smtClean="0"/>
          </a:p>
          <a:p>
            <a:pPr marL="0" lvl="0" indent="0">
              <a:buNone/>
            </a:pPr>
            <a:r>
              <a:rPr lang="fr-FR" dirty="0"/>
              <a:t>	</a:t>
            </a:r>
            <a:r>
              <a:rPr lang="fr-FR" dirty="0" smtClean="0"/>
              <a:t>200 </a:t>
            </a:r>
            <a:r>
              <a:rPr lang="fr-FR" dirty="0"/>
              <a:t>mg/j (IVSE) : J1-J4 puis décroissance. Durée totale (fonction de la </a:t>
            </a:r>
            <a:r>
              <a:rPr lang="fr-FR" dirty="0" smtClean="0"/>
              <a:t>	réévaluation</a:t>
            </a:r>
            <a:r>
              <a:rPr lang="fr-FR" dirty="0"/>
              <a:t>) : 8 à 14 jours</a:t>
            </a:r>
          </a:p>
          <a:p>
            <a:endParaRPr lang="fr-FR" dirty="0"/>
          </a:p>
        </p:txBody>
      </p:sp>
      <p:pic>
        <p:nvPicPr>
          <p:cNvPr id="4" name="Picture 2" descr="https://thumb.ac-illust.com/e4/e40bed3c57dc66b0e5aee782107065b4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71" y="4960798"/>
            <a:ext cx="593725" cy="4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u="sng" dirty="0"/>
              <a:t>Traitement des PAC à bactéries atypiques </a:t>
            </a:r>
            <a:r>
              <a:rPr lang="fr-FR" b="1" u="sng" dirty="0" smtClean="0"/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949266" cy="4202111"/>
          </a:xfrm>
        </p:spPr>
        <p:txBody>
          <a:bodyPr/>
          <a:lstStyle/>
          <a:p>
            <a:pPr lvl="0"/>
            <a:r>
              <a:rPr lang="fr-FR" dirty="0"/>
              <a:t>Légionellose : macrolide - Si forme grave ou contre-indication aux macrolides :</a:t>
            </a:r>
            <a:r>
              <a:rPr lang="fr-FR" b="1" dirty="0"/>
              <a:t> </a:t>
            </a:r>
            <a:r>
              <a:rPr lang="fr-FR" dirty="0" smtClean="0"/>
              <a:t>LÉVOFLOXACINE </a:t>
            </a:r>
          </a:p>
          <a:p>
            <a:pPr lvl="0"/>
            <a:endParaRPr lang="fr-FR" dirty="0"/>
          </a:p>
          <a:p>
            <a:pPr lvl="0"/>
            <a:r>
              <a:rPr lang="fr-FR" i="1" dirty="0" err="1" smtClean="0"/>
              <a:t>Mycoplasma</a:t>
            </a:r>
            <a:r>
              <a:rPr lang="fr-FR" i="1" dirty="0" smtClean="0"/>
              <a:t> </a:t>
            </a:r>
            <a:r>
              <a:rPr lang="fr-FR" i="1" dirty="0" err="1"/>
              <a:t>pneumoniae</a:t>
            </a:r>
            <a:r>
              <a:rPr lang="fr-FR" dirty="0"/>
              <a:t> : </a:t>
            </a:r>
            <a:r>
              <a:rPr lang="fr-FR" dirty="0" smtClean="0"/>
              <a:t>macrolide – </a:t>
            </a:r>
            <a:r>
              <a:rPr lang="fr-FR" dirty="0"/>
              <a:t>alternative : </a:t>
            </a:r>
            <a:r>
              <a:rPr lang="fr-FR" dirty="0" err="1"/>
              <a:t>Doxycycline</a:t>
            </a:r>
            <a:r>
              <a:rPr lang="fr-FR" dirty="0"/>
              <a:t> – si CI aux macrolides ou cyclines : LEVOFLOXACINE</a:t>
            </a:r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i="1" dirty="0" smtClean="0"/>
              <a:t>Chlamydia </a:t>
            </a:r>
            <a:r>
              <a:rPr lang="fr-FR" i="1" dirty="0" err="1"/>
              <a:t>pneumoniae</a:t>
            </a:r>
            <a:r>
              <a:rPr lang="fr-FR" i="1" dirty="0"/>
              <a:t> </a:t>
            </a:r>
            <a:r>
              <a:rPr lang="fr-FR" dirty="0"/>
              <a:t>: macrolide – alternative : </a:t>
            </a:r>
            <a:r>
              <a:rPr lang="fr-FR" dirty="0" err="1"/>
              <a:t>Doxycycline</a:t>
            </a:r>
            <a:r>
              <a:rPr lang="fr-FR" dirty="0"/>
              <a:t> – si CI aux macrolides ou cyclines : LEVOFLOXACINE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06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Durée de </a:t>
            </a:r>
            <a:r>
              <a:rPr lang="fr-FR" b="1" u="sng" dirty="0" smtClean="0"/>
              <a:t>traitement: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PAC avec critères de stabilité clinique à J3 : 3j</a:t>
            </a:r>
            <a:endParaRPr lang="fr-FR" b="1" dirty="0"/>
          </a:p>
          <a:p>
            <a:pPr lvl="0"/>
            <a:r>
              <a:rPr lang="fr-FR" dirty="0"/>
              <a:t>PAC avec critères de stabilité clinique &gt; J3-J5 : 5j</a:t>
            </a:r>
            <a:endParaRPr lang="fr-FR" b="1" dirty="0"/>
          </a:p>
          <a:p>
            <a:pPr lvl="0"/>
            <a:r>
              <a:rPr lang="fr-FR" dirty="0"/>
              <a:t>Autre : 7j</a:t>
            </a:r>
            <a:endParaRPr lang="fr-FR" b="1" dirty="0"/>
          </a:p>
          <a:p>
            <a:endParaRPr lang="fr-FR" dirty="0" smtClean="0"/>
          </a:p>
          <a:p>
            <a:endParaRPr lang="fr-FR" b="1" dirty="0"/>
          </a:p>
          <a:p>
            <a:r>
              <a:rPr lang="fr-FR" b="1" dirty="0"/>
              <a:t>Un traitement supérieur à 7 jours doit être argumenté (ex : complications) </a:t>
            </a:r>
          </a:p>
          <a:p>
            <a:endParaRPr lang="fr-FR" b="1" dirty="0"/>
          </a:p>
          <a:p>
            <a:r>
              <a:rPr lang="fr-FR" dirty="0"/>
              <a:t>Un scanner thoracique est à proposer à 2 mois en cas de facteurs de risque de cancer chez les patients &gt;50 ans tabagique (&gt;20 PA actif ou sevré depuis &lt;15 ans).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9900" y="1930400"/>
            <a:ext cx="6718300" cy="17526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 descr="https://thumb.ac-illust.com/e4/e40bed3c57dc66b0e5aee782107065b4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2664941"/>
            <a:ext cx="593725" cy="4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humb.ac-illust.com/e4/e40bed3c57dc66b0e5aee782107065b4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5" y="5303698"/>
            <a:ext cx="593725" cy="4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3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Prise en charge pneumopathies d’inhalation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4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Définition</a:t>
            </a:r>
            <a:r>
              <a:rPr lang="fr-FR" dirty="0"/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Prolifération et invasion bactérienne du parenchyme pulmonaire secondaire à l’inhalation de sécrétions colonisées par des bactéries pathogènes.</a:t>
            </a:r>
            <a:endParaRPr lang="fr-FR" b="1" dirty="0"/>
          </a:p>
          <a:p>
            <a:pPr marL="0" indent="0">
              <a:buNone/>
            </a:pPr>
            <a:r>
              <a:rPr lang="fr-FR" dirty="0"/>
              <a:t> </a:t>
            </a:r>
            <a:endParaRPr lang="fr-FR" b="1" dirty="0"/>
          </a:p>
          <a:p>
            <a:r>
              <a:rPr lang="fr-FR" dirty="0"/>
              <a:t>A </a:t>
            </a:r>
            <a:r>
              <a:rPr lang="fr-FR" b="1" dirty="0"/>
              <a:t>différencier d’une pneumopathie chimique</a:t>
            </a:r>
            <a:r>
              <a:rPr lang="fr-FR" dirty="0"/>
              <a:t> : inhalation du contenu gastrique qui peut être à l’origine d’une réaction inflammatoire précoce sans cause bactérienne. Il n’y a pas de période d’incubation contrairement à la pneumopathie d’inhalation.</a:t>
            </a:r>
            <a:endParaRPr lang="fr-FR" b="1" dirty="0"/>
          </a:p>
          <a:p>
            <a:endParaRPr lang="fr-FR" b="1" dirty="0"/>
          </a:p>
          <a:p>
            <a:r>
              <a:rPr lang="fr-FR" b="1" dirty="0"/>
              <a:t>Un tableau respiratoire aigu immédiatement secondaire à une fausse route (pneumonie chimique) ne répond pas à la définition</a:t>
            </a:r>
            <a:r>
              <a:rPr lang="fr-FR" dirty="0"/>
              <a:t>.</a:t>
            </a:r>
            <a:endParaRPr lang="fr-FR" b="1" dirty="0"/>
          </a:p>
          <a:p>
            <a:endParaRPr lang="fr-FR" b="1" dirty="0"/>
          </a:p>
          <a:p>
            <a:r>
              <a:rPr lang="fr-FR" dirty="0"/>
              <a:t>Les bactéries les plus identifiés : </a:t>
            </a:r>
            <a:r>
              <a:rPr lang="fr-FR" dirty="0" err="1"/>
              <a:t>S</a:t>
            </a:r>
            <a:r>
              <a:rPr lang="fr-FR" i="1" dirty="0" err="1"/>
              <a:t>.pneumoniae</a:t>
            </a:r>
            <a:r>
              <a:rPr lang="fr-FR" i="1" dirty="0"/>
              <a:t>, </a:t>
            </a:r>
            <a:r>
              <a:rPr lang="fr-FR" i="1" dirty="0" err="1"/>
              <a:t>H.influenzae</a:t>
            </a:r>
            <a:r>
              <a:rPr lang="fr-FR" i="1" dirty="0"/>
              <a:t>, </a:t>
            </a:r>
            <a:r>
              <a:rPr lang="fr-FR" i="1" dirty="0" err="1"/>
              <a:t>S.aureus</a:t>
            </a:r>
            <a:r>
              <a:rPr lang="fr-FR" i="1" dirty="0"/>
              <a:t>,</a:t>
            </a:r>
            <a:r>
              <a:rPr lang="fr-FR" dirty="0"/>
              <a:t> </a:t>
            </a:r>
            <a:r>
              <a:rPr lang="fr-FR" dirty="0" err="1"/>
              <a:t>enterobactéries</a:t>
            </a:r>
            <a:r>
              <a:rPr lang="fr-FR" dirty="0"/>
              <a:t>. Moins fréquemment :</a:t>
            </a:r>
            <a:r>
              <a:rPr lang="fr-FR" i="1" dirty="0"/>
              <a:t> </a:t>
            </a:r>
            <a:r>
              <a:rPr lang="fr-FR" i="1" dirty="0" err="1"/>
              <a:t>P.aeruginosa</a:t>
            </a:r>
            <a:r>
              <a:rPr lang="fr-FR" i="1" dirty="0"/>
              <a:t>. </a:t>
            </a:r>
            <a:r>
              <a:rPr lang="fr-FR" dirty="0"/>
              <a:t>Les bactéries anaérobies sont actuellement rarement identifiées.  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612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Examens paracliniques</a:t>
            </a:r>
            <a:r>
              <a:rPr lang="fr-FR" dirty="0"/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Aucun examen complémentaire bactériologique systématique n’est recommandé.</a:t>
            </a:r>
            <a:endParaRPr lang="fr-FR" b="1" dirty="0"/>
          </a:p>
          <a:p>
            <a:endParaRPr lang="fr-FR" b="1" dirty="0"/>
          </a:p>
          <a:p>
            <a:r>
              <a:rPr lang="fr-FR" dirty="0"/>
              <a:t>Les </a:t>
            </a:r>
            <a:r>
              <a:rPr lang="fr-FR" dirty="0" err="1"/>
              <a:t>antigénuries</a:t>
            </a:r>
            <a:r>
              <a:rPr lang="fr-FR" dirty="0"/>
              <a:t> ne sont pas recommandées.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r>
              <a:rPr lang="fr-FR" dirty="0"/>
              <a:t>Un ECBC doit être réalisé avant l’initiation d’une antibiothérapie à activité anti </a:t>
            </a:r>
            <a:r>
              <a:rPr lang="fr-FR" i="1" dirty="0" err="1"/>
              <a:t>P.aeruginosa</a:t>
            </a:r>
            <a:r>
              <a:rPr lang="fr-FR" dirty="0"/>
              <a:t>.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5600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Traitement</a:t>
            </a:r>
            <a:r>
              <a:rPr lang="fr-FR" dirty="0"/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84300"/>
            <a:ext cx="9012766" cy="5206999"/>
          </a:xfrm>
        </p:spPr>
        <p:txBody>
          <a:bodyPr>
            <a:normAutofit fontScale="92500" lnSpcReduction="10000"/>
          </a:bodyPr>
          <a:lstStyle/>
          <a:p>
            <a:r>
              <a:rPr lang="fr-FR" sz="2300" dirty="0"/>
              <a:t>Après une fausse route constatée </a:t>
            </a:r>
            <a:r>
              <a:rPr lang="fr-FR" sz="2300" b="1" dirty="0"/>
              <a:t>: pas d’antibiothérapie, surveillance </a:t>
            </a:r>
            <a:r>
              <a:rPr lang="fr-FR" sz="2300" b="1" dirty="0" smtClean="0"/>
              <a:t>clinique</a:t>
            </a:r>
          </a:p>
          <a:p>
            <a:pPr marL="0" indent="0">
              <a:buNone/>
            </a:pPr>
            <a:r>
              <a:rPr lang="fr-FR" sz="2300" dirty="0" smtClean="0"/>
              <a:t> </a:t>
            </a:r>
            <a:endParaRPr lang="fr-FR" sz="2300" b="1" dirty="0"/>
          </a:p>
          <a:p>
            <a:r>
              <a:rPr lang="fr-FR" sz="2300" dirty="0"/>
              <a:t>En première intention : AMOXICILLINE – ACIDE CLAVULANIQUE PO ou IV. </a:t>
            </a:r>
            <a:endParaRPr lang="fr-FR" sz="2300" b="1" dirty="0"/>
          </a:p>
          <a:p>
            <a:pPr marL="0" indent="0">
              <a:buNone/>
            </a:pPr>
            <a:endParaRPr lang="fr-FR" sz="2300" b="1" dirty="0"/>
          </a:p>
          <a:p>
            <a:r>
              <a:rPr lang="fr-FR" sz="2300" dirty="0"/>
              <a:t>En cas d’impossibilité de la voie orale ou IV : CEFTRIAXONE SC en monothérapie </a:t>
            </a:r>
            <a:r>
              <a:rPr lang="fr-FR" sz="2300" dirty="0" smtClean="0"/>
              <a:t>sans METRONIDAZOLE</a:t>
            </a:r>
            <a:endParaRPr lang="fr-FR" sz="2300" b="1" dirty="0"/>
          </a:p>
          <a:p>
            <a:pPr marL="0" indent="0">
              <a:buNone/>
            </a:pPr>
            <a:endParaRPr lang="fr-FR" sz="2300" b="1" dirty="0"/>
          </a:p>
          <a:p>
            <a:r>
              <a:rPr lang="fr-FR" sz="2300" dirty="0"/>
              <a:t>En cas d’allergie à la pénicilline sans contre-indication aux C3G : CEFTRIAXONE SC ou IV en monothérapie. </a:t>
            </a:r>
            <a:endParaRPr lang="fr-FR" sz="2300" b="1" dirty="0"/>
          </a:p>
          <a:p>
            <a:endParaRPr lang="fr-FR" sz="2300" b="1" dirty="0"/>
          </a:p>
          <a:p>
            <a:r>
              <a:rPr lang="fr-FR" sz="2300" dirty="0"/>
              <a:t>En cas de contre-indication aux béta-</a:t>
            </a:r>
            <a:r>
              <a:rPr lang="fr-FR" sz="2300" dirty="0" err="1"/>
              <a:t>lactamines</a:t>
            </a:r>
            <a:r>
              <a:rPr lang="fr-FR" sz="2300" dirty="0"/>
              <a:t> : COTRIMOXAZOLE PO (800/160mg) ou </a:t>
            </a:r>
            <a:r>
              <a:rPr lang="fr-FR" sz="2300" dirty="0" smtClean="0"/>
              <a:t>IV</a:t>
            </a:r>
          </a:p>
          <a:p>
            <a:endParaRPr lang="fr-FR" sz="2300" b="1" dirty="0"/>
          </a:p>
          <a:p>
            <a:endParaRPr lang="fr-FR" dirty="0"/>
          </a:p>
        </p:txBody>
      </p:sp>
      <p:pic>
        <p:nvPicPr>
          <p:cNvPr id="4" name="Picture 2" descr="https://thumb.ac-illust.com/e4/e40bed3c57dc66b0e5aee782107065b4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99" y="3816209"/>
            <a:ext cx="593725" cy="4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humb.ac-illust.com/e4/e40bed3c57dc66b0e5aee782107065b4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99" y="5968860"/>
            <a:ext cx="593725" cy="4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0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En l’absence d’évolution favorable à 72h : relai par PIPERACILLINE – TAZOBACTAM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r>
              <a:rPr lang="fr-FR" dirty="0"/>
              <a:t>En cas de rechute ou de récidive d’une PI ayant eu une évolution favorable : reprendre le schéma antibiotique initial. 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r>
              <a:rPr lang="fr-FR" dirty="0"/>
              <a:t>En cas de patient précédemment connu colonisé à SARM : ajout du LINEZOLIDE en traitement probabiliste.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r>
              <a:rPr lang="fr-FR" dirty="0"/>
              <a:t>En cas d’ATCD de colonisation ou d’infection respiratoire récente (&lt;1an) documentée à Pseudomonas, antibiothérapie parentérale récente (&lt;3mois), BPCO sévère, bronchectasies, trachéotomie : couvrir par PIPERACILLINE – TAZOBACTAM.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Durée de traitement :5 jours</a:t>
            </a:r>
          </a:p>
          <a:p>
            <a:endParaRPr lang="fr-FR" dirty="0"/>
          </a:p>
        </p:txBody>
      </p:sp>
      <p:pic>
        <p:nvPicPr>
          <p:cNvPr id="4" name="Picture 2" descr="https://thumb.ac-illust.com/e4/e40bed3c57dc66b0e5aee782107065b4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99" y="5596722"/>
            <a:ext cx="593725" cy="4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5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Patient </a:t>
            </a:r>
            <a:r>
              <a:rPr lang="fr-FR" b="1" dirty="0"/>
              <a:t>de </a:t>
            </a:r>
            <a:r>
              <a:rPr lang="fr-FR" b="1" dirty="0" smtClean="0"/>
              <a:t>66 </a:t>
            </a:r>
            <a:r>
              <a:rPr lang="fr-FR" b="1" dirty="0"/>
              <a:t>ans </a:t>
            </a:r>
            <a:r>
              <a:rPr lang="fr-FR" b="1" dirty="0" smtClean="0"/>
              <a:t>toux fébrile</a:t>
            </a:r>
          </a:p>
          <a:p>
            <a:r>
              <a:rPr lang="fr-FR" b="1" dirty="0" smtClean="0"/>
              <a:t>75kg, 1m79 - Aucun </a:t>
            </a:r>
            <a:r>
              <a:rPr lang="fr-FR" b="1" dirty="0"/>
              <a:t>antécédent </a:t>
            </a:r>
            <a:r>
              <a:rPr lang="fr-FR" b="1" dirty="0" smtClean="0"/>
              <a:t>- aucun traitement – Tabagique – Marié, 3 enfants – Pas d’allergie</a:t>
            </a:r>
          </a:p>
          <a:p>
            <a:r>
              <a:rPr lang="fr-FR" b="1" dirty="0" smtClean="0"/>
              <a:t>Depuis 48 </a:t>
            </a:r>
            <a:r>
              <a:rPr lang="fr-FR" b="1" dirty="0"/>
              <a:t>heures une toux fébrile avec une </a:t>
            </a:r>
            <a:r>
              <a:rPr lang="fr-FR" b="1" dirty="0" smtClean="0"/>
              <a:t>asthénie – pas de voyage récent</a:t>
            </a:r>
          </a:p>
          <a:p>
            <a:r>
              <a:rPr lang="fr-FR" b="1" dirty="0" smtClean="0"/>
              <a:t>Température </a:t>
            </a:r>
            <a:r>
              <a:rPr lang="fr-FR" b="1" dirty="0"/>
              <a:t>38°4 C, PA 132/87 </a:t>
            </a:r>
            <a:r>
              <a:rPr lang="fr-FR" b="1" dirty="0" err="1"/>
              <a:t>mmHg</a:t>
            </a:r>
            <a:r>
              <a:rPr lang="fr-FR" b="1" dirty="0"/>
              <a:t>, FC 90/min, saturation 96% AA, FR 18/min, état général </a:t>
            </a:r>
            <a:r>
              <a:rPr lang="fr-FR" b="1" dirty="0" smtClean="0"/>
              <a:t>conservé </a:t>
            </a:r>
          </a:p>
          <a:p>
            <a:r>
              <a:rPr lang="fr-FR" b="1" dirty="0" smtClean="0"/>
              <a:t>foyer </a:t>
            </a:r>
            <a:r>
              <a:rPr lang="fr-FR" b="1" dirty="0"/>
              <a:t>de crépitants en base </a:t>
            </a:r>
            <a:r>
              <a:rPr lang="fr-FR" b="1" dirty="0" smtClean="0"/>
              <a:t>droite </a:t>
            </a:r>
          </a:p>
          <a:p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93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err="1" smtClean="0"/>
              <a:t>Take</a:t>
            </a:r>
            <a:r>
              <a:rPr lang="fr-FR" b="1" u="sng" dirty="0" smtClean="0"/>
              <a:t> Home message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9330266" cy="4430711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Age n’est plus un facteur à prendre en compte dans le choix de l’ATB</a:t>
            </a:r>
          </a:p>
          <a:p>
            <a:endParaRPr lang="fr-FR" sz="2400" dirty="0" smtClean="0"/>
          </a:p>
          <a:p>
            <a:r>
              <a:rPr lang="fr-FR" sz="2400" dirty="0"/>
              <a:t>Raccourcissement durée de </a:t>
            </a:r>
            <a:r>
              <a:rPr lang="fr-FR" sz="2400" dirty="0" smtClean="0"/>
              <a:t>traitement</a:t>
            </a:r>
          </a:p>
          <a:p>
            <a:endParaRPr lang="fr-FR" sz="2400" dirty="0"/>
          </a:p>
          <a:p>
            <a:r>
              <a:rPr lang="fr-FR" sz="2400" dirty="0" smtClean="0"/>
              <a:t>Précaution prescription Ag</a:t>
            </a:r>
          </a:p>
          <a:p>
            <a:endParaRPr lang="fr-FR" sz="2400" dirty="0" smtClean="0"/>
          </a:p>
          <a:p>
            <a:r>
              <a:rPr lang="fr-FR" sz="2400" dirty="0" smtClean="0"/>
              <a:t>Corticothérapie en cas de pneumonie sévère</a:t>
            </a:r>
          </a:p>
          <a:p>
            <a:endParaRPr lang="fr-FR" sz="2400" dirty="0" smtClean="0"/>
          </a:p>
          <a:p>
            <a:r>
              <a:rPr lang="fr-FR" sz="2400" dirty="0" smtClean="0"/>
              <a:t>Scanner de contrôle à 2 mois en cas de FDR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0" y="147320"/>
            <a:ext cx="2289002" cy="156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3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TRAITEMENT?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AMOXICILLINE 1g*3/j</a:t>
            </a:r>
          </a:p>
          <a:p>
            <a:r>
              <a:rPr lang="fr-FR" dirty="0" smtClean="0"/>
              <a:t>AMOXICILLINE – ACIDE CLAV 1g*3/j</a:t>
            </a:r>
          </a:p>
          <a:p>
            <a:r>
              <a:rPr lang="fr-FR" dirty="0" smtClean="0"/>
              <a:t>CEFTRIAXONE 1g/j </a:t>
            </a:r>
          </a:p>
          <a:p>
            <a:r>
              <a:rPr lang="fr-FR" dirty="0" smtClean="0"/>
              <a:t>PRISTINAMYCINE 1g*3/j</a:t>
            </a:r>
          </a:p>
          <a:p>
            <a:r>
              <a:rPr lang="fr-FR" dirty="0" smtClean="0"/>
              <a:t>LEVOFLOXACINE 500mg 1/j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4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Réévaluation à 72h:</a:t>
            </a:r>
          </a:p>
          <a:p>
            <a:pPr lvl="1"/>
            <a:r>
              <a:rPr lang="fr-FR" dirty="0" smtClean="0"/>
              <a:t>Patient apyrétique</a:t>
            </a:r>
          </a:p>
          <a:p>
            <a:pPr lvl="1"/>
            <a:r>
              <a:rPr lang="fr-FR" dirty="0" smtClean="0"/>
              <a:t>Constantes normales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2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DUREE?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3j?</a:t>
            </a:r>
          </a:p>
          <a:p>
            <a:r>
              <a:rPr lang="fr-FR" dirty="0" smtClean="0"/>
              <a:t>5j?</a:t>
            </a:r>
          </a:p>
          <a:p>
            <a:r>
              <a:rPr lang="fr-FR" dirty="0" smtClean="0"/>
              <a:t>7j?</a:t>
            </a:r>
          </a:p>
          <a:p>
            <a:r>
              <a:rPr lang="fr-FR" dirty="0" smtClean="0"/>
              <a:t>10?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8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Examens paracliniques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62101"/>
            <a:ext cx="8596668" cy="447926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 </a:t>
            </a:r>
            <a:r>
              <a:rPr lang="fr-FR" u="sng" dirty="0" smtClean="0"/>
              <a:t>Biologie</a:t>
            </a:r>
            <a:r>
              <a:rPr lang="fr-FR" dirty="0"/>
              <a:t> : dosage PCT ou CRP non recommandé (pour le diagnostic ou le suivi)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ECBC</a:t>
            </a:r>
            <a:r>
              <a:rPr lang="fr-FR" dirty="0"/>
              <a:t>, HC</a:t>
            </a:r>
          </a:p>
          <a:p>
            <a:endParaRPr lang="fr-FR" dirty="0"/>
          </a:p>
          <a:p>
            <a:pPr lvl="0"/>
            <a:r>
              <a:rPr lang="fr-FR" u="sng" dirty="0" err="1">
                <a:solidFill>
                  <a:srgbClr val="FF0000"/>
                </a:solidFill>
              </a:rPr>
              <a:t>Antigénuries</a:t>
            </a:r>
            <a:r>
              <a:rPr lang="fr-FR" dirty="0">
                <a:solidFill>
                  <a:srgbClr val="FF0000"/>
                </a:solidFill>
              </a:rPr>
              <a:t> </a:t>
            </a:r>
            <a:r>
              <a:rPr lang="fr-FR" b="1" dirty="0">
                <a:solidFill>
                  <a:srgbClr val="FF0000"/>
                </a:solidFill>
              </a:rPr>
              <a:t>: </a:t>
            </a: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PAC hospitalisées non graves : </a:t>
            </a:r>
            <a:r>
              <a:rPr lang="fr-FR" dirty="0" err="1">
                <a:solidFill>
                  <a:srgbClr val="FF0000"/>
                </a:solidFill>
              </a:rPr>
              <a:t>antigénurie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i="1" dirty="0" err="1">
                <a:solidFill>
                  <a:srgbClr val="FF0000"/>
                </a:solidFill>
              </a:rPr>
              <a:t>Legionella</a:t>
            </a:r>
            <a:r>
              <a:rPr lang="fr-FR" dirty="0">
                <a:solidFill>
                  <a:srgbClr val="FF0000"/>
                </a:solidFill>
              </a:rPr>
              <a:t> si arguments évocateurs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PAC hospitalisées graves : </a:t>
            </a:r>
            <a:r>
              <a:rPr lang="fr-FR" dirty="0" err="1">
                <a:solidFill>
                  <a:srgbClr val="FF0000"/>
                </a:solidFill>
              </a:rPr>
              <a:t>antigénurie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i="1" dirty="0" err="1">
                <a:solidFill>
                  <a:srgbClr val="FF0000"/>
                </a:solidFill>
              </a:rPr>
              <a:t>Legionella</a:t>
            </a:r>
            <a:r>
              <a:rPr lang="fr-FR" dirty="0">
                <a:solidFill>
                  <a:srgbClr val="FF0000"/>
                </a:solidFill>
              </a:rPr>
              <a:t> et pneumocoque</a:t>
            </a:r>
          </a:p>
          <a:p>
            <a:endParaRPr lang="fr-FR" dirty="0"/>
          </a:p>
          <a:p>
            <a:pPr lvl="0"/>
            <a:r>
              <a:rPr lang="fr-FR" u="sng" dirty="0"/>
              <a:t>Indications PCR virale</a:t>
            </a:r>
            <a:r>
              <a:rPr lang="fr-FR" dirty="0"/>
              <a:t> : Patients hospitalisés (selon le contexte épidémique) : il est recommandé de faire une PCR virale</a:t>
            </a:r>
            <a:r>
              <a:rPr lang="fr-FR" b="1" dirty="0"/>
              <a:t> </a:t>
            </a:r>
            <a:r>
              <a:rPr lang="fr-FR" dirty="0"/>
              <a:t>(recherche virus Influenza A/B, VRS et SARS-CoV-2)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lvl="0"/>
            <a:r>
              <a:rPr lang="fr-FR" u="sng" dirty="0"/>
              <a:t>Imagerie</a:t>
            </a:r>
            <a:r>
              <a:rPr lang="fr-FR" dirty="0"/>
              <a:t> : radiographie de thorax ou échographie pleuropulmonaire, Scanner en cas de doute diagnostique.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4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Rappel </a:t>
            </a:r>
            <a:r>
              <a:rPr lang="fr-FR" b="1" u="sng" dirty="0"/>
              <a:t>des signes de gravité (un critère majeur ou 3 critères mineurs) :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677863" y="2352904"/>
            <a:ext cx="8596312" cy="3496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https://st2.depositphotos.com/3837271/6491/i/450/depositphotos_64912407-stock-photo-first-step-sig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9779000" y="889000"/>
            <a:ext cx="2070100" cy="104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ETAPE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1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/>
              <a:t>Comorbidités à considérer dans le choix de l’antibiothérapie probabiliste (un seul critère):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1801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Hospitalisation dans les 3 derniers mois</a:t>
            </a:r>
          </a:p>
          <a:p>
            <a:pPr lvl="0"/>
            <a:r>
              <a:rPr lang="fr-FR" dirty="0"/>
              <a:t>Antibiothérapie dans le mois précédent (sauf PIVMECILLINAM, NITROFURANTOINE, FOSFOMYCINE orale)</a:t>
            </a:r>
          </a:p>
          <a:p>
            <a:pPr lvl="0"/>
            <a:r>
              <a:rPr lang="fr-FR" dirty="0"/>
              <a:t>Insuffisance cardiaque congestive</a:t>
            </a:r>
          </a:p>
          <a:p>
            <a:pPr lvl="0"/>
            <a:r>
              <a:rPr lang="fr-FR" dirty="0"/>
              <a:t>Insuffisance rénale &lt;30ml/min</a:t>
            </a:r>
          </a:p>
          <a:p>
            <a:pPr lvl="0"/>
            <a:r>
              <a:rPr lang="fr-FR" dirty="0"/>
              <a:t>Insuffisance hépatique</a:t>
            </a:r>
          </a:p>
          <a:p>
            <a:pPr lvl="0"/>
            <a:r>
              <a:rPr lang="fr-FR" dirty="0"/>
              <a:t>BPCO sévère (VEMS &lt;50%) ou insuffisance respiratoire chronique sous OLD ou VNI</a:t>
            </a:r>
          </a:p>
          <a:p>
            <a:pPr lvl="0"/>
            <a:r>
              <a:rPr lang="fr-FR" dirty="0"/>
              <a:t>Immunodépression</a:t>
            </a:r>
          </a:p>
          <a:p>
            <a:pPr lvl="0"/>
            <a:r>
              <a:rPr lang="fr-FR" dirty="0"/>
              <a:t>Néoplasie</a:t>
            </a:r>
          </a:p>
          <a:p>
            <a:pPr lvl="0"/>
            <a:r>
              <a:rPr lang="fr-FR" dirty="0"/>
              <a:t>OH chronique</a:t>
            </a:r>
          </a:p>
          <a:p>
            <a:pPr lvl="0"/>
            <a:r>
              <a:rPr lang="fr-FR" dirty="0"/>
              <a:t>Maladie neurodégénérative avec risque de fausses routes</a:t>
            </a:r>
          </a:p>
          <a:p>
            <a:pPr lvl="0"/>
            <a:r>
              <a:rPr lang="fr-FR" dirty="0"/>
              <a:t>Fausses routes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9779000" y="889000"/>
            <a:ext cx="2070100" cy="1041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ETAPE 2</a:t>
            </a:r>
            <a:endParaRPr lang="fr-FR" dirty="0"/>
          </a:p>
        </p:txBody>
      </p:sp>
      <p:pic>
        <p:nvPicPr>
          <p:cNvPr id="5" name="Picture 2" descr="https://thumb.ac-illust.com/e4/e40bed3c57dc66b0e5aee782107065b4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680"/>
            <a:ext cx="593725" cy="4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/>
              <a:t>PEC PAC ambulatoires 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028018"/>
              </p:ext>
            </p:extLst>
          </p:nvPr>
        </p:nvGraphicFramePr>
        <p:xfrm>
          <a:off x="565038" y="2159001"/>
          <a:ext cx="8821260" cy="3204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5315">
                  <a:extLst>
                    <a:ext uri="{9D8B030D-6E8A-4147-A177-3AD203B41FA5}">
                      <a16:colId xmlns:a16="http://schemas.microsoft.com/office/drawing/2014/main" val="1838800059"/>
                    </a:ext>
                  </a:extLst>
                </a:gridCol>
                <a:gridCol w="2205315">
                  <a:extLst>
                    <a:ext uri="{9D8B030D-6E8A-4147-A177-3AD203B41FA5}">
                      <a16:colId xmlns:a16="http://schemas.microsoft.com/office/drawing/2014/main" val="2839311579"/>
                    </a:ext>
                  </a:extLst>
                </a:gridCol>
                <a:gridCol w="2205315">
                  <a:extLst>
                    <a:ext uri="{9D8B030D-6E8A-4147-A177-3AD203B41FA5}">
                      <a16:colId xmlns:a16="http://schemas.microsoft.com/office/drawing/2014/main" val="3863999640"/>
                    </a:ext>
                  </a:extLst>
                </a:gridCol>
                <a:gridCol w="2205315">
                  <a:extLst>
                    <a:ext uri="{9D8B030D-6E8A-4147-A177-3AD203B41FA5}">
                      <a16:colId xmlns:a16="http://schemas.microsoft.com/office/drawing/2014/main" val="1084024943"/>
                    </a:ext>
                  </a:extLst>
                </a:gridCol>
              </a:tblGrid>
              <a:tr h="256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1</a:t>
                      </a:r>
                      <a:r>
                        <a:rPr lang="fr-FR" sz="1400" baseline="30000">
                          <a:effectLst/>
                        </a:rPr>
                        <a:t>er</a:t>
                      </a:r>
                      <a:r>
                        <a:rPr lang="fr-FR" sz="1400">
                          <a:effectLst/>
                        </a:rPr>
                        <a:t> choix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Alternative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Echec à 48-72h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583"/>
                  </a:ext>
                </a:extLst>
              </a:tr>
              <a:tr h="256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Sans comorbidité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Amoxicilline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Pristinamycine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Macrolide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367791"/>
                  </a:ext>
                </a:extLst>
              </a:tr>
              <a:tr h="770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Au moins une comorbidité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Amoxicilline-acide clavulanique</a:t>
                      </a:r>
                      <a:endParaRPr lang="fr-FR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C3G parentérale (ceftriaxone ou céfotaxime)</a:t>
                      </a:r>
                      <a:endParaRPr lang="fr-FR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Macrolide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5901939"/>
                  </a:ext>
                </a:extLst>
              </a:tr>
              <a:tr h="10275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Suspicion de coinfection bactérienne sur pneumonie virale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effectLst/>
                        </a:rPr>
                        <a:t>Amoxicilline-acide clavulanique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effectLst/>
                        </a:rPr>
                        <a:t>C3G parentérale (</a:t>
                      </a:r>
                      <a:r>
                        <a:rPr lang="fr-FR" sz="1400" dirty="0" err="1">
                          <a:effectLst/>
                        </a:rPr>
                        <a:t>ceftriaxone</a:t>
                      </a:r>
                      <a:r>
                        <a:rPr lang="fr-FR" sz="1400" dirty="0">
                          <a:effectLst/>
                        </a:rPr>
                        <a:t> ou </a:t>
                      </a:r>
                      <a:r>
                        <a:rPr lang="fr-FR" sz="1400" dirty="0" err="1">
                          <a:effectLst/>
                        </a:rPr>
                        <a:t>céfotaxime</a:t>
                      </a:r>
                      <a:r>
                        <a:rPr lang="fr-FR" sz="1400" dirty="0">
                          <a:effectLst/>
                        </a:rPr>
                        <a:t>)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effectLst/>
                        </a:rPr>
                        <a:t>Ou pristinamycine</a:t>
                      </a:r>
                      <a:endParaRPr lang="fr-FR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Macrolide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580811"/>
                  </a:ext>
                </a:extLst>
              </a:tr>
              <a:tr h="770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Suspicion de bactérie atypique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effectLst/>
                        </a:rPr>
                        <a:t>Macrolide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Pristinamycine ou doxycycline</a:t>
                      </a:r>
                      <a:endParaRPr lang="fr-FR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fr-FR" sz="1400" dirty="0">
                          <a:effectLst/>
                        </a:rPr>
                        <a:t>Béta </a:t>
                      </a:r>
                      <a:r>
                        <a:rPr lang="fr-FR" sz="1400" dirty="0" err="1">
                          <a:effectLst/>
                        </a:rPr>
                        <a:t>Lactamine</a:t>
                      </a:r>
                      <a:r>
                        <a:rPr lang="fr-FR" sz="1400" dirty="0">
                          <a:effectLst/>
                        </a:rPr>
                        <a:t> en fonction des comorbidités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0539303"/>
                  </a:ext>
                </a:extLst>
              </a:tr>
            </a:tbl>
          </a:graphicData>
        </a:graphic>
      </p:graphicFrame>
      <p:pic>
        <p:nvPicPr>
          <p:cNvPr id="1026" name="Picture 2" descr="https://thumb.ac-illust.com/e4/e40bed3c57dc66b0e5aee782107065b4_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708080"/>
            <a:ext cx="593725" cy="44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828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Rouge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548</TotalTime>
  <Words>1070</Words>
  <Application>Microsoft Office PowerPoint</Application>
  <PresentationFormat>Grand écran</PresentationFormat>
  <Paragraphs>175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Trebuchet MS</vt:lpstr>
      <vt:lpstr>Wingdings 3</vt:lpstr>
      <vt:lpstr>Facette</vt:lpstr>
      <vt:lpstr>Prise en charge pneumopathies communautaires aigues</vt:lpstr>
      <vt:lpstr>Cas clinique:</vt:lpstr>
      <vt:lpstr>QUEL TRAITEMENT? </vt:lpstr>
      <vt:lpstr>Présentation PowerPoint</vt:lpstr>
      <vt:lpstr>QUELLE DUREE?</vt:lpstr>
      <vt:lpstr>Examens paracliniques </vt:lpstr>
      <vt:lpstr>Rappel des signes de gravité (un critère majeur ou 3 critères mineurs) :</vt:lpstr>
      <vt:lpstr>Comorbidités à considérer dans le choix de l’antibiothérapie probabiliste (un seul critère): </vt:lpstr>
      <vt:lpstr>PEC PAC ambulatoires </vt:lpstr>
      <vt:lpstr>Présentation PowerPoint</vt:lpstr>
      <vt:lpstr>PEC PAC non graves en hospitalisation</vt:lpstr>
      <vt:lpstr>PEC PAC graves en hospitalisation </vt:lpstr>
      <vt:lpstr>Traitement des PAC à bactéries atypiques :</vt:lpstr>
      <vt:lpstr>Durée de traitement:</vt:lpstr>
      <vt:lpstr>Prise en charge pneumopathies d’inhalation</vt:lpstr>
      <vt:lpstr>Définition </vt:lpstr>
      <vt:lpstr>Examens paracliniques </vt:lpstr>
      <vt:lpstr>Traitement </vt:lpstr>
      <vt:lpstr>Présentation PowerPoint</vt:lpstr>
      <vt:lpstr>Take Home message</vt:lpstr>
    </vt:vector>
  </TitlesOfParts>
  <Company>CH Seclin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pneumopathies communautaires aigues</dc:title>
  <dc:creator>halimaamina.bouras</dc:creator>
  <cp:lastModifiedBy>halimaamina.bouras</cp:lastModifiedBy>
  <cp:revision>17</cp:revision>
  <dcterms:created xsi:type="dcterms:W3CDTF">2025-06-11T08:45:53Z</dcterms:created>
  <dcterms:modified xsi:type="dcterms:W3CDTF">2025-06-25T09:48:08Z</dcterms:modified>
</cp:coreProperties>
</file>