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23DE9B-47B1-94EB-1661-86A8816DA6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0B73A55-BCEF-667E-94CD-A50FC4A589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0DEE30F-7CF5-AEA0-C231-320542ED8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83A28-41E0-4C5E-90C7-177E98FC049E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F2B3CDD-F8C0-F176-470D-44FE7F1F6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02505C6-DEDE-6A5A-B051-06CDBC84B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809D-31AF-42B1-A971-4FCE33A75E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3194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B74E97-27DF-1DE5-77F7-2285ADDC8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83A67AD-97DE-6E69-66D5-3D44812F19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41B6CDD-E939-DBDE-0CF7-27AED915B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83A28-41E0-4C5E-90C7-177E98FC049E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953D9AB-BF6D-3845-FCA9-A57968C78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849E3E-4157-B2C9-AF15-CA9199BEC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809D-31AF-42B1-A971-4FCE33A75E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892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1CB6A7F-AAE0-885C-C7DB-23C9C85B34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40264DA-3586-0859-2D19-FCDF2005FF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4EBC058-90CE-D4DE-8061-103907B43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83A28-41E0-4C5E-90C7-177E98FC049E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D21D4EA-C468-52A9-6504-AFF30997D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967810F-E6BB-3006-6533-F88A4DE38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809D-31AF-42B1-A971-4FCE33A75E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1181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9B7A5E-F7A2-7F43-39F9-82CF49DC4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9AE5087-7C99-C2C6-B439-79EC378151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917660-F73C-F8C6-2905-51179B71D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83A28-41E0-4C5E-90C7-177E98FC049E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739E8AA-40B6-51F6-81BF-BEEB895FC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A173DC9-65A1-F2A9-A0C3-913615DE2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809D-31AF-42B1-A971-4FCE33A75E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9274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A39A20-6904-A05B-174A-3DFC57C3A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6B1FE39-B574-F7DC-3D08-7DA4A63794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B3A7BF4-DF43-60D5-2281-F2FEA47B8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83A28-41E0-4C5E-90C7-177E98FC049E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CAC9CB8-F80C-E5A2-27EA-1C547DF09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F6D1164-291C-30A7-7F01-0D44ECFCB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809D-31AF-42B1-A971-4FCE33A75E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75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8441B5-E6B6-7E86-A1EB-DEB600F7E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D7096D3-5B40-FA79-8B71-B3CEA258B9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7AE887B-4B23-BA65-3B7B-904FFE0438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1DA0529-0EF0-6677-ABDC-010AB25EB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83A28-41E0-4C5E-90C7-177E98FC049E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D67C8EB-0AB2-0258-D153-E77F86FD8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B2601A7-8C49-08B6-132B-742EF5056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809D-31AF-42B1-A971-4FCE33A75E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945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D4569A-87EF-4C54-D4BF-BD6869F1E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9AF8F0F-7D42-2FF1-AD18-E997C1AEC2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8D755C0-C28F-4AE2-B27D-771971BB7B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39A4C0F-10B9-FE9A-B3B2-3DD503BE74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7F46A0C-84F2-32BC-C29E-9D0C1D9605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AD08BCE-08CD-A2F6-EFBD-34847A635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83A28-41E0-4C5E-90C7-177E98FC049E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44B06B9-F39A-0E68-EFFB-516646FBB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F7D0921-4C7F-A425-AB73-D9F38015E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809D-31AF-42B1-A971-4FCE33A75E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3782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CDB1CC-8E38-6333-56B9-DF675F29D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EE29FBD-F933-FCF9-355B-F02F6E2AA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83A28-41E0-4C5E-90C7-177E98FC049E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52829CD-2207-42F9-3120-BCB86D0A2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47BDE08-9935-3974-58F9-9FC661AAB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809D-31AF-42B1-A971-4FCE33A75E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782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B617C7D-8783-735D-5896-A8491277B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83A28-41E0-4C5E-90C7-177E98FC049E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BC42218-BA4A-7B3D-B3A9-FD8CDD1DF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2057473-6275-7F55-92E4-C3F77C3AC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809D-31AF-42B1-A971-4FCE33A75E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1409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B941C5-4FCC-0C8C-9E88-7D7FCE67B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CC8CE55-B33C-5CDC-708B-6D49C4A08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E250716-D9CC-53B3-B55D-5851E8A782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91A1767-34C9-BBF5-5906-9B4388E9E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83A28-41E0-4C5E-90C7-177E98FC049E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131DEB2-866B-9946-975F-1511EB35B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CD7FD19-5D98-AA4E-BB13-E485ED5ED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809D-31AF-42B1-A971-4FCE33A75E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5707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474BBC-05B1-C273-5CAB-9193E6A79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98ED490-0F18-3C30-F3CC-C8E3972B50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4673BB4-744D-3523-01EB-AA1DD42885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EE0D587-DF51-5732-6427-38280E7C2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83A28-41E0-4C5E-90C7-177E98FC049E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615AAFA-1444-5D95-3088-0FF64D96E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549FD89-D5E3-21DF-634F-533A38311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809D-31AF-42B1-A971-4FCE33A75E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9563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02FCF26-377B-C280-43F1-5ED3519DC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8C1773E-6C84-8296-C836-3AC5C8625D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20474C-F26E-AD35-0E8A-F363068B02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D83A28-41E0-4C5E-90C7-177E98FC049E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FDD1D2E-FA64-34AA-7E8B-1E468DB228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0E9FAD-8215-85C5-14DA-82E484F8F7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2809D-31AF-42B1-A971-4FCE33A75E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4104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C2D54E-F766-E104-7735-91F59F2295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Coma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64B5CFB-712F-64C7-E3A1-17BD5E9BA6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7528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6C0D7E-A4B7-7C50-8C62-84840C6B9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Traitement de la cause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C6E347E-F9E6-F5AF-DD26-86888E4F79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Chirurgie des hématomes </a:t>
            </a:r>
            <a:r>
              <a:rPr lang="fr-FR" dirty="0" err="1"/>
              <a:t>intra-craniens</a:t>
            </a:r>
            <a:endParaRPr lang="fr-FR" dirty="0"/>
          </a:p>
          <a:p>
            <a:r>
              <a:rPr lang="fr-FR" dirty="0"/>
              <a:t>Anti-infectieux : méningites / méningoencéphalite</a:t>
            </a:r>
          </a:p>
          <a:p>
            <a:r>
              <a:rPr lang="fr-FR" dirty="0"/>
              <a:t>Si inexpliqué : Glucose + B1</a:t>
            </a:r>
          </a:p>
          <a:p>
            <a:r>
              <a:rPr lang="fr-FR" dirty="0"/>
              <a:t>Antidote si intox (allo CAP)</a:t>
            </a:r>
          </a:p>
          <a:p>
            <a:r>
              <a:rPr lang="fr-FR" dirty="0"/>
              <a:t>Traitement anticonvulsivant si </a:t>
            </a:r>
            <a:r>
              <a:rPr lang="fr-FR" dirty="0" err="1"/>
              <a:t>etat</a:t>
            </a:r>
            <a:r>
              <a:rPr lang="fr-FR" dirty="0"/>
              <a:t> de mal</a:t>
            </a:r>
          </a:p>
        </p:txBody>
      </p:sp>
    </p:spTree>
    <p:extLst>
      <p:ext uri="{BB962C8B-B14F-4D97-AF65-F5344CB8AC3E}">
        <p14:creationId xmlns:p14="http://schemas.microsoft.com/office/powerpoint/2010/main" val="1071107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E6820B-6DA5-F61F-8BB6-002B87915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Définitions du coma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1FFD18E-DACB-F680-A191-3A0E0AC559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Abolition de la vigilance et de la conscience</a:t>
            </a:r>
          </a:p>
          <a:p>
            <a:r>
              <a:rPr lang="fr-FR" dirty="0"/>
              <a:t>Perte des fonctions de la vie de relation</a:t>
            </a:r>
          </a:p>
          <a:p>
            <a:r>
              <a:rPr lang="fr-FR" dirty="0"/>
              <a:t>Conservation des fonctions végétatives </a:t>
            </a:r>
          </a:p>
          <a:p>
            <a:pPr marL="0" indent="0">
              <a:buNone/>
            </a:pPr>
            <a:r>
              <a:rPr lang="fr-FR" dirty="0"/>
              <a:t>(circulation, respiration)</a:t>
            </a:r>
          </a:p>
          <a:p>
            <a:r>
              <a:rPr lang="fr-FR" dirty="0"/>
              <a:t>Mesure : Glasgow</a:t>
            </a:r>
          </a:p>
        </p:txBody>
      </p:sp>
      <p:pic>
        <p:nvPicPr>
          <p:cNvPr id="1026" name="Picture 2" descr="Score de Glasgow, un bilan neurologique | Maître Nageur ...">
            <a:extLst>
              <a:ext uri="{FF2B5EF4-FFF2-40B4-BE49-F238E27FC236}">
                <a16:creationId xmlns:a16="http://schemas.microsoft.com/office/drawing/2014/main" id="{9543402D-54B1-DE77-36EB-9AA65B0EE5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0235" y="1902843"/>
            <a:ext cx="3975580" cy="4196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2782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AB56DA-4B20-405B-82DE-7D0F5C8C6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Démarche diagnostique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FDB1BB9-4443-DBC2-EA98-9C2EC35B9A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Anamnèse : </a:t>
            </a:r>
          </a:p>
          <a:p>
            <a:pPr lvl="1"/>
            <a:r>
              <a:rPr lang="fr-FR" dirty="0"/>
              <a:t>Interrogatoire des témoins, pompiers, famille : Circonstances d’apparition, antécédents… </a:t>
            </a:r>
          </a:p>
          <a:p>
            <a:pPr lvl="1"/>
            <a:r>
              <a:rPr lang="fr-FR" dirty="0"/>
              <a:t>Apparition brutale ou progressive</a:t>
            </a:r>
          </a:p>
          <a:p>
            <a:pPr lvl="1"/>
            <a:r>
              <a:rPr lang="fr-FR" dirty="0"/>
              <a:t>Signe d’accompagnement : fièvre, céphalées, photophobie, vomissement</a:t>
            </a:r>
          </a:p>
          <a:p>
            <a:pPr lvl="1"/>
            <a:r>
              <a:rPr lang="fr-FR" dirty="0"/>
              <a:t>TC ?</a:t>
            </a:r>
          </a:p>
          <a:p>
            <a:pPr lvl="1"/>
            <a:r>
              <a:rPr lang="fr-FR" dirty="0"/>
              <a:t>Crise convulsive avant, pendant</a:t>
            </a:r>
          </a:p>
          <a:p>
            <a:pPr lvl="1"/>
            <a:r>
              <a:rPr lang="fr-FR" dirty="0"/>
              <a:t>Prise médicamenteuse ? Toxique ?</a:t>
            </a:r>
          </a:p>
          <a:p>
            <a:pPr lvl="1"/>
            <a:r>
              <a:rPr lang="fr-FR" dirty="0"/>
              <a:t>Voyage récent</a:t>
            </a:r>
          </a:p>
          <a:p>
            <a:pPr lvl="1"/>
            <a:r>
              <a:rPr lang="fr-FR" dirty="0"/>
              <a:t>ATCD : maladie métabolique, CV, neuro, gastro, </a:t>
            </a:r>
            <a:r>
              <a:rPr lang="fr-FR" dirty="0" err="1"/>
              <a:t>onco</a:t>
            </a:r>
            <a:r>
              <a:rPr lang="fr-FR" dirty="0"/>
              <a:t>, traitement en cours, consommation de toxique, mode de vie (CO?)</a:t>
            </a:r>
          </a:p>
        </p:txBody>
      </p:sp>
    </p:spTree>
    <p:extLst>
      <p:ext uri="{BB962C8B-B14F-4D97-AF65-F5344CB8AC3E}">
        <p14:creationId xmlns:p14="http://schemas.microsoft.com/office/powerpoint/2010/main" val="2888557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DD7CA2D-B806-CC28-2CBE-69209A4E92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Examen neurologique +++ : </a:t>
            </a:r>
          </a:p>
          <a:p>
            <a:pPr lvl="1"/>
            <a:r>
              <a:rPr lang="fr-FR" dirty="0"/>
              <a:t>Glasgow (meilleure réponse motrice, du meilleur côté!) / Liège (tronc cérébral)</a:t>
            </a:r>
          </a:p>
          <a:p>
            <a:pPr lvl="1"/>
            <a:r>
              <a:rPr lang="fr-FR" dirty="0"/>
              <a:t>Yeux : dérivation, unilatérale, pupille symétrique réactive ? </a:t>
            </a:r>
          </a:p>
          <a:p>
            <a:pPr lvl="1"/>
            <a:r>
              <a:rPr lang="fr-FR" dirty="0"/>
              <a:t>Signe de localisation : asymétrie réflexe, syndrome pyramidal, extra pyramidal</a:t>
            </a:r>
          </a:p>
          <a:p>
            <a:pPr lvl="1"/>
            <a:r>
              <a:rPr lang="fr-FR" dirty="0"/>
              <a:t>Raideur de nuque</a:t>
            </a:r>
          </a:p>
          <a:p>
            <a:pPr lvl="1"/>
            <a:r>
              <a:rPr lang="fr-FR" dirty="0"/>
              <a:t>Kernig : douleur rachidienne à la flexion des cuisses sur le bassin jambe tendu.</a:t>
            </a:r>
          </a:p>
          <a:p>
            <a:pPr lvl="1"/>
            <a:r>
              <a:rPr lang="fr-FR" dirty="0"/>
              <a:t>Myoclonies, convulsions</a:t>
            </a:r>
          </a:p>
          <a:p>
            <a:pPr lvl="1"/>
            <a:r>
              <a:rPr lang="fr-FR" dirty="0"/>
              <a:t>Respiration irrégulière</a:t>
            </a:r>
          </a:p>
          <a:p>
            <a:r>
              <a:rPr lang="fr-FR" dirty="0"/>
              <a:t>Signe de défaillance HD, complication type pneumopathie d’inhalation, compression escarre, hypothermie, purpura!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B3675105-04B4-6071-C1B5-8B8091071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fr-FR" dirty="0"/>
              <a:t>Démarche diagnostique</a:t>
            </a:r>
          </a:p>
        </p:txBody>
      </p:sp>
    </p:spTree>
    <p:extLst>
      <p:ext uri="{BB962C8B-B14F-4D97-AF65-F5344CB8AC3E}">
        <p14:creationId xmlns:p14="http://schemas.microsoft.com/office/powerpoint/2010/main" val="3190296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D028DE-229D-6E07-FA8C-A89B3759F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Examens complémentaires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DA0079E-5BEF-8B47-7D19-7B11D03F9C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30356"/>
          </a:xfrm>
        </p:spPr>
        <p:txBody>
          <a:bodyPr>
            <a:normAutofit fontScale="85000" lnSpcReduction="20000"/>
          </a:bodyPr>
          <a:lstStyle/>
          <a:p>
            <a:r>
              <a:rPr lang="fr-FR" dirty="0"/>
              <a:t>DEXTRO!!!!!  ( à répéter)</a:t>
            </a:r>
          </a:p>
          <a:p>
            <a:r>
              <a:rPr lang="fr-FR" dirty="0"/>
              <a:t>Bio : NFS plaquettes, iono urée </a:t>
            </a:r>
            <a:r>
              <a:rPr lang="fr-FR" dirty="0" err="1"/>
              <a:t>créat</a:t>
            </a:r>
            <a:r>
              <a:rPr lang="fr-FR" dirty="0"/>
              <a:t>, calcémie, phosphorémie, BH bilirubine, TP, CPK, lactate, </a:t>
            </a:r>
            <a:r>
              <a:rPr lang="fr-FR" dirty="0" err="1"/>
              <a:t>ammoniémie</a:t>
            </a:r>
            <a:r>
              <a:rPr lang="fr-FR" dirty="0"/>
              <a:t> ?</a:t>
            </a:r>
          </a:p>
          <a:p>
            <a:r>
              <a:rPr lang="fr-FR" dirty="0"/>
              <a:t>GDS ( à répéter)</a:t>
            </a:r>
          </a:p>
          <a:p>
            <a:r>
              <a:rPr lang="fr-FR" dirty="0"/>
              <a:t>Recherche de toxique</a:t>
            </a:r>
          </a:p>
          <a:p>
            <a:r>
              <a:rPr lang="fr-FR" dirty="0" err="1"/>
              <a:t>HbCO</a:t>
            </a:r>
            <a:r>
              <a:rPr lang="fr-FR" dirty="0"/>
              <a:t> / </a:t>
            </a:r>
            <a:r>
              <a:rPr lang="fr-FR" dirty="0" err="1"/>
              <a:t>Hémoc</a:t>
            </a:r>
            <a:r>
              <a:rPr lang="fr-FR" dirty="0"/>
              <a:t> / goutte </a:t>
            </a:r>
            <a:r>
              <a:rPr lang="fr-FR" dirty="0" err="1"/>
              <a:t>epaisse</a:t>
            </a:r>
            <a:r>
              <a:rPr lang="fr-FR" dirty="0"/>
              <a:t> /TSH T3 T4 / Cortisolémie / </a:t>
            </a:r>
          </a:p>
          <a:p>
            <a:r>
              <a:rPr lang="fr-FR" dirty="0"/>
              <a:t>PL : si syndrome méningée, en l’absence d’étiologie du coma après imagerie</a:t>
            </a:r>
          </a:p>
          <a:p>
            <a:r>
              <a:rPr lang="fr-FR" dirty="0"/>
              <a:t>BU  ECBU</a:t>
            </a:r>
          </a:p>
          <a:p>
            <a:r>
              <a:rPr lang="fr-FR" dirty="0"/>
              <a:t>TDM sans </a:t>
            </a:r>
            <a:r>
              <a:rPr lang="fr-FR" dirty="0" err="1"/>
              <a:t>inj</a:t>
            </a:r>
            <a:r>
              <a:rPr lang="fr-FR" dirty="0"/>
              <a:t> systématique (sauf contexte intoxication évidente, sans trauma)</a:t>
            </a:r>
          </a:p>
          <a:p>
            <a:r>
              <a:rPr lang="fr-FR" dirty="0"/>
              <a:t>TDM </a:t>
            </a:r>
            <a:r>
              <a:rPr lang="fr-FR" dirty="0" err="1"/>
              <a:t>inj</a:t>
            </a:r>
            <a:r>
              <a:rPr lang="fr-FR" dirty="0"/>
              <a:t> si suspicion de processus expansif ou infectieux</a:t>
            </a:r>
          </a:p>
          <a:p>
            <a:r>
              <a:rPr lang="fr-FR" dirty="0"/>
              <a:t>IRM si suspicion AVC ou thrombophlébite</a:t>
            </a:r>
          </a:p>
          <a:p>
            <a:r>
              <a:rPr lang="fr-FR" dirty="0" err="1"/>
              <a:t>Rx</a:t>
            </a:r>
            <a:r>
              <a:rPr lang="fr-FR" dirty="0"/>
              <a:t> thorax</a:t>
            </a:r>
          </a:p>
        </p:txBody>
      </p:sp>
    </p:spTree>
    <p:extLst>
      <p:ext uri="{BB962C8B-B14F-4D97-AF65-F5344CB8AC3E}">
        <p14:creationId xmlns:p14="http://schemas.microsoft.com/office/powerpoint/2010/main" val="749135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4C2BD0-D322-A0C7-992E-A5AFD2A10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Diagnostics différentiels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2221E92-ED37-2151-3675-DE5AF166D5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/>
              <a:t>Patient bouge, a les yeux ouverts mais ne parle pas et n’obéit pas aux ordres -&gt; aphasie (globale ou </a:t>
            </a:r>
            <a:r>
              <a:rPr lang="fr-FR" dirty="0" err="1"/>
              <a:t>broca</a:t>
            </a:r>
            <a:r>
              <a:rPr lang="fr-FR" dirty="0"/>
              <a:t>), état psychotique</a:t>
            </a:r>
          </a:p>
          <a:p>
            <a:endParaRPr lang="fr-FR" dirty="0"/>
          </a:p>
          <a:p>
            <a:r>
              <a:rPr lang="fr-FR" dirty="0"/>
              <a:t>Patient ne parle pas, n’obéit pas, ne bouge pas mais garde les yeux ouverts -&gt; mutisme akinétique</a:t>
            </a:r>
          </a:p>
          <a:p>
            <a:endParaRPr lang="fr-FR" dirty="0"/>
          </a:p>
          <a:p>
            <a:r>
              <a:rPr lang="fr-FR" dirty="0" err="1"/>
              <a:t>Locked</a:t>
            </a:r>
            <a:r>
              <a:rPr lang="fr-FR" dirty="0"/>
              <a:t>-in syndrome lié à un infarctus protubérantiel bilatéral -&gt; quadriplégie + diplégie faciale, paralysie </a:t>
            </a:r>
            <a:r>
              <a:rPr lang="fr-FR" dirty="0" err="1"/>
              <a:t>labio</a:t>
            </a:r>
            <a:r>
              <a:rPr lang="fr-FR" dirty="0"/>
              <a:t>-</a:t>
            </a:r>
            <a:r>
              <a:rPr lang="fr-FR" dirty="0" err="1"/>
              <a:t>glosso</a:t>
            </a:r>
            <a:r>
              <a:rPr lang="fr-FR" dirty="0"/>
              <a:t>-</a:t>
            </a:r>
            <a:r>
              <a:rPr lang="fr-FR" dirty="0" err="1"/>
              <a:t>laryngo</a:t>
            </a:r>
            <a:r>
              <a:rPr lang="fr-FR" dirty="0"/>
              <a:t>-pharyngée et de la latéralité du regard. Respect de la vigilance et conscience et verticalité du regard</a:t>
            </a:r>
          </a:p>
          <a:p>
            <a:endParaRPr lang="fr-FR" dirty="0"/>
          </a:p>
          <a:p>
            <a:r>
              <a:rPr lang="fr-FR" dirty="0"/>
              <a:t>Patient ne parle pas, ne bouge pas, a les yeux fermés -&gt; phénomène de simulation, hystérie, opposition lors de la levée des paupières, persistance d’un tonus lors de la mobilisation des membres.</a:t>
            </a:r>
          </a:p>
        </p:txBody>
      </p:sp>
    </p:spTree>
    <p:extLst>
      <p:ext uri="{BB962C8B-B14F-4D97-AF65-F5344CB8AC3E}">
        <p14:creationId xmlns:p14="http://schemas.microsoft.com/office/powerpoint/2010/main" val="14784515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8D47DD-3D27-EEA5-68B0-A4F1CCE90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Etiologies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A2C13D8-E7AB-B8D9-A5F5-67EF237B69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Traumatiques : hématome sous dural, extra dural, intracérébral, contusion parenchymateuse, embolie graisseuse.</a:t>
            </a:r>
          </a:p>
          <a:p>
            <a:r>
              <a:rPr lang="fr-FR" dirty="0"/>
              <a:t>Toxique : Médicament, alcool, méthanol, éthylène glycol, opiacés et opioïde, CO</a:t>
            </a:r>
          </a:p>
          <a:p>
            <a:r>
              <a:rPr lang="fr-FR" dirty="0"/>
              <a:t>Vasculaire : AVC, hémorragie sous arachnoïdienne, TVC, MAT, encéphalopathie hypertensive</a:t>
            </a:r>
          </a:p>
          <a:p>
            <a:r>
              <a:rPr lang="fr-FR" dirty="0"/>
              <a:t>Métabolique : Hypo-hyperglycémie, </a:t>
            </a:r>
            <a:r>
              <a:rPr lang="fr-FR" dirty="0" err="1"/>
              <a:t>dysnatrémie</a:t>
            </a:r>
            <a:r>
              <a:rPr lang="fr-FR" dirty="0"/>
              <a:t>, hypophosphorémie, encéphalopathie gayet-</a:t>
            </a:r>
            <a:r>
              <a:rPr lang="fr-FR" dirty="0" err="1"/>
              <a:t>wernicke</a:t>
            </a:r>
            <a:endParaRPr lang="fr-FR" dirty="0"/>
          </a:p>
          <a:p>
            <a:pPr lvl="1"/>
            <a:r>
              <a:rPr lang="fr-FR" dirty="0"/>
              <a:t>Insuffisance aigue : respiratoire, circulatoire, hépatique, rénale. </a:t>
            </a:r>
          </a:p>
          <a:p>
            <a:pPr lvl="1"/>
            <a:r>
              <a:rPr lang="fr-FR" dirty="0"/>
              <a:t>Trouble endocrinien : diabète, ins surrénalienne, hypo </a:t>
            </a:r>
            <a:r>
              <a:rPr lang="fr-FR" dirty="0" err="1"/>
              <a:t>hyperthyroidie</a:t>
            </a:r>
            <a:r>
              <a:rPr lang="fr-FR" dirty="0"/>
              <a:t>, </a:t>
            </a:r>
            <a:r>
              <a:rPr lang="fr-FR" dirty="0" err="1"/>
              <a:t>panhypopituitarisme</a:t>
            </a:r>
            <a:r>
              <a:rPr lang="fr-FR" dirty="0"/>
              <a:t>, </a:t>
            </a:r>
            <a:r>
              <a:rPr lang="fr-FR" dirty="0" err="1"/>
              <a:t>hyperparathyroidie</a:t>
            </a:r>
            <a:r>
              <a:rPr lang="fr-FR" dirty="0"/>
              <a:t>…</a:t>
            </a:r>
          </a:p>
          <a:p>
            <a:r>
              <a:rPr lang="fr-FR" dirty="0"/>
              <a:t>Comitiale : </a:t>
            </a:r>
            <a:r>
              <a:rPr lang="fr-FR" dirty="0" err="1"/>
              <a:t>etat</a:t>
            </a:r>
            <a:r>
              <a:rPr lang="fr-FR" dirty="0"/>
              <a:t> de mal, post critique</a:t>
            </a:r>
          </a:p>
          <a:p>
            <a:r>
              <a:rPr lang="fr-FR" dirty="0"/>
              <a:t>Tumorale</a:t>
            </a:r>
          </a:p>
        </p:txBody>
      </p:sp>
    </p:spTree>
    <p:extLst>
      <p:ext uri="{BB962C8B-B14F-4D97-AF65-F5344CB8AC3E}">
        <p14:creationId xmlns:p14="http://schemas.microsoft.com/office/powerpoint/2010/main" val="2942103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38D74F-2E5D-2422-5B9E-F26428724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Prise en charge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A11F6F0-B270-D0EB-8003-A7DDACF568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Défaillance respiratoire : </a:t>
            </a:r>
            <a:r>
              <a:rPr lang="fr-FR" dirty="0" err="1"/>
              <a:t>obj</a:t>
            </a:r>
            <a:r>
              <a:rPr lang="fr-FR" dirty="0"/>
              <a:t> </a:t>
            </a:r>
            <a:r>
              <a:rPr lang="fr-FR" dirty="0" err="1"/>
              <a:t>sat</a:t>
            </a:r>
            <a:r>
              <a:rPr lang="fr-FR" dirty="0"/>
              <a:t> &gt; 90% : O2 MHC voire IOT (pas de VNI!!)</a:t>
            </a:r>
          </a:p>
          <a:p>
            <a:r>
              <a:rPr lang="fr-FR" dirty="0"/>
              <a:t>Défaillance circulatoire : (hors surcharge pulmonaire) démarrer expansion volémique </a:t>
            </a:r>
            <a:r>
              <a:rPr lang="fr-FR" dirty="0" err="1"/>
              <a:t>obj</a:t>
            </a:r>
            <a:r>
              <a:rPr lang="fr-FR" dirty="0"/>
              <a:t> PAS &gt;100 et PAM&gt;70-80, respecter une HTA (mécanisme adaptatif). </a:t>
            </a:r>
          </a:p>
          <a:p>
            <a:pPr lvl="1"/>
            <a:r>
              <a:rPr lang="fr-FR" dirty="0"/>
              <a:t>Si hypovolémie, sepsis, déshydratation : 500 SSI /15 min. à </a:t>
            </a:r>
            <a:r>
              <a:rPr lang="fr-FR" dirty="0" err="1"/>
              <a:t>renouveller</a:t>
            </a:r>
            <a:r>
              <a:rPr lang="fr-FR" dirty="0"/>
              <a:t> si besoin. Penser aux amines si pas d’amélioration tensionnel au bout 1,5L.  </a:t>
            </a:r>
          </a:p>
        </p:txBody>
      </p:sp>
    </p:spTree>
    <p:extLst>
      <p:ext uri="{BB962C8B-B14F-4D97-AF65-F5344CB8AC3E}">
        <p14:creationId xmlns:p14="http://schemas.microsoft.com/office/powerpoint/2010/main" val="508084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8DE8AF-39F0-D99F-532B-A96AB3356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Prise en charge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562B9A-B50D-027E-4F10-3526A16648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Scope / ECG / </a:t>
            </a:r>
            <a:r>
              <a:rPr lang="fr-FR" dirty="0" err="1"/>
              <a:t>Sat</a:t>
            </a:r>
            <a:r>
              <a:rPr lang="fr-FR" dirty="0"/>
              <a:t> / PA régulière (5min) </a:t>
            </a:r>
          </a:p>
          <a:p>
            <a:r>
              <a:rPr lang="fr-FR" dirty="0"/>
              <a:t>VVP x2 (attente SSI ou glucosé si hypoglycémie)</a:t>
            </a:r>
          </a:p>
          <a:p>
            <a:r>
              <a:rPr lang="fr-FR" dirty="0" err="1"/>
              <a:t>Prep</a:t>
            </a:r>
            <a:r>
              <a:rPr lang="fr-FR" dirty="0"/>
              <a:t> BAVU</a:t>
            </a:r>
          </a:p>
          <a:p>
            <a:r>
              <a:rPr lang="fr-FR" dirty="0"/>
              <a:t>Hors ischémie : tête proclive à 30°. </a:t>
            </a:r>
          </a:p>
          <a:p>
            <a:endParaRPr lang="fr-FR" dirty="0"/>
          </a:p>
          <a:p>
            <a:r>
              <a:rPr lang="fr-FR" dirty="0">
                <a:solidFill>
                  <a:srgbClr val="FF0000"/>
                </a:solidFill>
              </a:rPr>
              <a:t>LIMITER LES ACSOS : </a:t>
            </a:r>
          </a:p>
          <a:p>
            <a:pPr lvl="1"/>
            <a:r>
              <a:rPr lang="fr-FR" dirty="0">
                <a:solidFill>
                  <a:srgbClr val="FF0000"/>
                </a:solidFill>
              </a:rPr>
              <a:t>TA : Hypotension</a:t>
            </a:r>
          </a:p>
          <a:p>
            <a:pPr lvl="1"/>
            <a:r>
              <a:rPr lang="fr-FR" dirty="0">
                <a:solidFill>
                  <a:srgbClr val="FF0000"/>
                </a:solidFill>
              </a:rPr>
              <a:t>O2 : Hypoxie</a:t>
            </a:r>
          </a:p>
          <a:p>
            <a:pPr lvl="1"/>
            <a:r>
              <a:rPr lang="fr-FR" dirty="0">
                <a:solidFill>
                  <a:srgbClr val="FF0000"/>
                </a:solidFill>
              </a:rPr>
              <a:t>CO2 : Hypercapnie</a:t>
            </a:r>
          </a:p>
          <a:p>
            <a:pPr lvl="1"/>
            <a:r>
              <a:rPr lang="fr-FR" dirty="0" err="1">
                <a:solidFill>
                  <a:srgbClr val="FF0000"/>
                </a:solidFill>
              </a:rPr>
              <a:t>Dx</a:t>
            </a:r>
            <a:r>
              <a:rPr lang="fr-FR" dirty="0">
                <a:solidFill>
                  <a:srgbClr val="FF0000"/>
                </a:solidFill>
              </a:rPr>
              <a:t> : Hypo-hyperglycémie</a:t>
            </a:r>
          </a:p>
          <a:p>
            <a:pPr lvl="1"/>
            <a:r>
              <a:rPr lang="fr-FR" dirty="0">
                <a:solidFill>
                  <a:srgbClr val="FF0000"/>
                </a:solidFill>
              </a:rPr>
              <a:t>Na° : Hyponatrémie</a:t>
            </a:r>
          </a:p>
          <a:p>
            <a:pPr lvl="1"/>
            <a:r>
              <a:rPr lang="fr-FR" dirty="0">
                <a:solidFill>
                  <a:srgbClr val="FF0000"/>
                </a:solidFill>
              </a:rPr>
              <a:t>T° : Hypo-hyperthermie</a:t>
            </a:r>
          </a:p>
          <a:p>
            <a:pPr marL="457200" lvl="1" indent="0">
              <a:buNone/>
            </a:pPr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394412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661</Words>
  <Application>Microsoft Office PowerPoint</Application>
  <PresentationFormat>Grand écran</PresentationFormat>
  <Paragraphs>79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Thème Office</vt:lpstr>
      <vt:lpstr>Coma</vt:lpstr>
      <vt:lpstr>Définitions du coma</vt:lpstr>
      <vt:lpstr>Démarche diagnostique</vt:lpstr>
      <vt:lpstr>Démarche diagnostique</vt:lpstr>
      <vt:lpstr>Examens complémentaires</vt:lpstr>
      <vt:lpstr>Diagnostics différentiels</vt:lpstr>
      <vt:lpstr>Etiologies</vt:lpstr>
      <vt:lpstr>Prise en charge</vt:lpstr>
      <vt:lpstr>Prise en charge</vt:lpstr>
      <vt:lpstr>Traitement de la cause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Coma</dc:title>
  <dc:creator>Mégane MAYEUX</dc:creator>
  <cp:lastModifiedBy>mariehelene.marcq</cp:lastModifiedBy>
  <cp:revision>2</cp:revision>
  <dcterms:created xsi:type="dcterms:W3CDTF">2024-12-09T18:15:21Z</dcterms:created>
  <dcterms:modified xsi:type="dcterms:W3CDTF">2025-10-15T07:51:14Z</dcterms:modified>
</cp:coreProperties>
</file>